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60" r:id="rId2"/>
    <p:sldId id="261" r:id="rId3"/>
    <p:sldId id="363" r:id="rId4"/>
    <p:sldId id="364" r:id="rId5"/>
    <p:sldId id="366" r:id="rId6"/>
    <p:sldId id="367" r:id="rId7"/>
    <p:sldId id="369" r:id="rId8"/>
    <p:sldId id="370" r:id="rId9"/>
    <p:sldId id="368" r:id="rId10"/>
    <p:sldId id="371" r:id="rId11"/>
    <p:sldId id="372" r:id="rId12"/>
    <p:sldId id="365" r:id="rId13"/>
    <p:sldId id="373" r:id="rId14"/>
  </p:sldIdLst>
  <p:sldSz cx="12192000" cy="6858000"/>
  <p:notesSz cx="7010400" cy="9296400"/>
  <p:custDataLst>
    <p:tags r:id="rId17"/>
  </p:custDataLst>
  <p:defaultTextStyle>
    <a:defPPr>
      <a:defRPr lang="en-US"/>
    </a:defPPr>
    <a:lvl1pPr marL="0" algn="l" defTabSz="1219170" rtl="0" eaLnBrk="1" latinLnBrk="0" hangingPunct="1">
      <a:defRPr sz="2417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17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17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17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17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17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17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17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1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4343"/>
    <a:srgbClr val="333333"/>
    <a:srgbClr val="807F80"/>
    <a:srgbClr val="0057B8"/>
    <a:srgbClr val="69B3E7"/>
    <a:srgbClr val="009A44"/>
    <a:srgbClr val="FDB71B"/>
    <a:srgbClr val="00388E"/>
    <a:srgbClr val="00237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931" autoAdjust="0"/>
  </p:normalViewPr>
  <p:slideViewPr>
    <p:cSldViewPr snapToGrid="0">
      <p:cViewPr varScale="1">
        <p:scale>
          <a:sx n="101" d="100"/>
          <a:sy n="101" d="100"/>
        </p:scale>
        <p:origin x="114" y="3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9" d="100"/>
          <a:sy n="79" d="100"/>
        </p:scale>
        <p:origin x="304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1"/>
          <p:cNvSpPr>
            <a:spLocks noGrp="1"/>
          </p:cNvSpPr>
          <p:nvPr>
            <p:ph type="hdr" sz="quarter"/>
          </p:nvPr>
        </p:nvSpPr>
        <p:spPr>
          <a:xfrm>
            <a:off x="373888" y="197549"/>
            <a:ext cx="6332728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idx="1"/>
          </p:nvPr>
        </p:nvSpPr>
        <p:spPr>
          <a:xfrm>
            <a:off x="5754371" y="8739584"/>
            <a:ext cx="1045718" cy="39251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3176727-6A19-4DE8-B47E-7FD6EA47E672}" type="datetimeFigureOut">
              <a:rPr lang="en-US" smtClean="0"/>
              <a:t>5/13/2020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2"/>
          </p:nvPr>
        </p:nvSpPr>
        <p:spPr>
          <a:xfrm>
            <a:off x="1022350" y="8738615"/>
            <a:ext cx="4615181" cy="39348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3"/>
          </p:nvPr>
        </p:nvSpPr>
        <p:spPr>
          <a:xfrm>
            <a:off x="362203" y="8738615"/>
            <a:ext cx="518966" cy="39348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95BBE4E-8AFD-45B3-8A52-6FC96354F416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54194" y="8749269"/>
            <a:ext cx="0" cy="38735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720293" y="8749269"/>
            <a:ext cx="0" cy="38735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75877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73888" y="197549"/>
            <a:ext cx="6027971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54371" y="8739584"/>
            <a:ext cx="1045718" cy="39251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3176727-6A19-4DE8-B47E-7FD6EA47E672}" type="datetimeFigureOut">
              <a:rPr lang="en-US" smtClean="0"/>
              <a:t>5/13/2020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96913"/>
            <a:ext cx="3959225" cy="22272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73888" y="2998089"/>
            <a:ext cx="6426200" cy="5601081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022350" y="8738615"/>
            <a:ext cx="4615181" cy="39348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2203" y="8738615"/>
            <a:ext cx="518966" cy="39348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95BBE4E-8AFD-45B3-8A52-6FC96354F416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54194" y="8749269"/>
            <a:ext cx="0" cy="38735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720293" y="8749269"/>
            <a:ext cx="0" cy="38735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374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C13A5-511F-4D4F-B778-6AB87858341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761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102537" y="2063257"/>
            <a:ext cx="10822763" cy="1329293"/>
          </a:xfrm>
        </p:spPr>
        <p:txBody>
          <a:bodyPr rIns="0" anchor="b"/>
          <a:lstStyle>
            <a:lvl1pPr algn="l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102537" y="3392551"/>
            <a:ext cx="10822763" cy="811394"/>
          </a:xfrm>
        </p:spPr>
        <p:txBody>
          <a:bodyPr rIns="0" bIns="0"/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Add subtitle here</a:t>
            </a:r>
          </a:p>
        </p:txBody>
      </p:sp>
      <p:cxnSp>
        <p:nvCxnSpPr>
          <p:cNvPr id="14" name="Straight Connector 13"/>
          <p:cNvCxnSpPr/>
          <p:nvPr userDrawn="1"/>
        </p:nvCxnSpPr>
        <p:spPr bwMode="ltGray">
          <a:xfrm>
            <a:off x="815340" y="2063257"/>
            <a:ext cx="0" cy="2271093"/>
          </a:xfrm>
          <a:prstGeom prst="line">
            <a:avLst/>
          </a:prstGeom>
          <a:ln w="28575">
            <a:solidFill>
              <a:schemeClr val="accent3"/>
            </a:solidFill>
            <a:miter lim="800000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9829800" y="6436942"/>
            <a:ext cx="2163315" cy="26108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4027832-BA2D-499D-8FDF-3514B7890C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754" y="6360504"/>
            <a:ext cx="1351071" cy="41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18277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(Option B)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 bwMode="gray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195701-3067-48B4-ACC8-8F90D08E30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 bwMode="gray">
          <a:xfrm>
            <a:off x="266700" y="228600"/>
            <a:ext cx="11658600" cy="5829300"/>
          </a:xfrm>
        </p:spPr>
        <p:txBody>
          <a:bodyPr anchor="ctr"/>
          <a:lstStyle>
            <a:lvl1pPr marL="91440" indent="-91440">
              <a:buSzPct val="25000"/>
              <a:buFont typeface="Arial" panose="020B0604020202020204" pitchFamily="34" charset="0"/>
              <a:buChar char=" "/>
              <a:defRPr sz="54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509421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o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4" y="-5588"/>
            <a:ext cx="12181172" cy="68579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32" y="3043"/>
            <a:ext cx="12173954" cy="684936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6276974"/>
            <a:ext cx="12192000" cy="5810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29800" y="6436942"/>
            <a:ext cx="2163315" cy="261089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 bwMode="ltGray">
          <a:xfrm>
            <a:off x="0" y="6276974"/>
            <a:ext cx="12192000" cy="0"/>
          </a:xfrm>
          <a:prstGeom prst="line">
            <a:avLst/>
          </a:prstGeom>
          <a:ln w="38100" cap="flat">
            <a:solidFill>
              <a:schemeClr val="accent3"/>
            </a:solidFill>
            <a:miter lim="800000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195701-3067-48B4-ACC8-8F90D08E30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87748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4940426" y="0"/>
            <a:ext cx="725157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460873" y="3419477"/>
            <a:ext cx="6470903" cy="1726336"/>
          </a:xfrm>
        </p:spPr>
        <p:txBody>
          <a:bodyPr rIns="91440" bIns="91440"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accent3"/>
                </a:solidFill>
              </a:defRPr>
            </a:lvl1pPr>
            <a:lvl2pPr marL="609585" indent="0">
              <a:buNone/>
              <a:defRPr sz="241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67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4F90343F-D056-4E24-BE3D-A305BDC1A2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 bwMode="gray">
          <a:xfrm>
            <a:off x="5460873" y="1524000"/>
            <a:ext cx="6470904" cy="189547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 bwMode="gray">
          <a:xfrm>
            <a:off x="0" y="0"/>
            <a:ext cx="4940426" cy="6858000"/>
          </a:xfrm>
        </p:spPr>
        <p:txBody>
          <a:bodyPr lIns="91440" tIns="91440" bIns="9144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9829800" y="6436942"/>
            <a:ext cx="2163315" cy="261089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 bwMode="ltGray">
          <a:xfrm>
            <a:off x="5200649" y="1519518"/>
            <a:ext cx="0" cy="3818965"/>
          </a:xfrm>
          <a:prstGeom prst="line">
            <a:avLst/>
          </a:prstGeom>
          <a:ln w="28575">
            <a:solidFill>
              <a:schemeClr val="accent3"/>
            </a:solidFill>
            <a:miter lim="800000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62921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Add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266700" y="6463554"/>
            <a:ext cx="469680" cy="27427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lnSpc>
                <a:spcPct val="80000"/>
              </a:lnSpc>
              <a:defRPr sz="1400" b="0">
                <a:solidFill>
                  <a:schemeClr val="bg1"/>
                </a:solidFill>
              </a:defRPr>
            </a:lvl1pPr>
          </a:lstStyle>
          <a:p>
            <a:fld id="{4F90343F-D056-4E24-BE3D-A305BDC1A23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2267635-669E-420C-A4CD-914B49705C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754" y="6360504"/>
            <a:ext cx="1351071" cy="41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917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343F-D056-4E24-BE3D-A305BDC1A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3971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66700" y="1524000"/>
            <a:ext cx="5715000" cy="4533900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417"/>
            </a:lvl6pPr>
            <a:lvl7pPr>
              <a:defRPr sz="2417"/>
            </a:lvl7pPr>
            <a:lvl8pPr>
              <a:defRPr sz="2417"/>
            </a:lvl8pPr>
            <a:lvl9pPr>
              <a:defRPr sz="2417"/>
            </a:lvl9pPr>
          </a:lstStyle>
          <a:p>
            <a:pPr lvl="0"/>
            <a:r>
              <a:rPr lang="en-US" dirty="0"/>
              <a:t>Add left column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10300" y="1524000"/>
            <a:ext cx="5715000" cy="4533900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417"/>
            </a:lvl6pPr>
            <a:lvl7pPr>
              <a:defRPr sz="2417"/>
            </a:lvl7pPr>
            <a:lvl8pPr>
              <a:defRPr sz="2417"/>
            </a:lvl8pPr>
            <a:lvl9pPr>
              <a:defRPr sz="2417"/>
            </a:lvl9pPr>
          </a:lstStyle>
          <a:p>
            <a:pPr lvl="0"/>
            <a:r>
              <a:rPr lang="en-US" dirty="0"/>
              <a:t>Add right column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343F-D056-4E24-BE3D-A305BDC1A23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66700" y="228600"/>
            <a:ext cx="11658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689095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66700" y="2016919"/>
            <a:ext cx="5715000" cy="4040981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167"/>
            </a:lvl6pPr>
            <a:lvl7pPr>
              <a:defRPr sz="2167"/>
            </a:lvl7pPr>
            <a:lvl8pPr>
              <a:defRPr sz="2167"/>
            </a:lvl8pPr>
            <a:lvl9pPr>
              <a:defRPr sz="2167"/>
            </a:lvl9pPr>
          </a:lstStyle>
          <a:p>
            <a:pPr lvl="0"/>
            <a:r>
              <a:rPr lang="en-US" dirty="0"/>
              <a:t>Add bullet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10300" y="2016919"/>
            <a:ext cx="5715000" cy="4040981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167"/>
            </a:lvl6pPr>
            <a:lvl7pPr>
              <a:defRPr sz="2167"/>
            </a:lvl7pPr>
            <a:lvl8pPr>
              <a:defRPr sz="2167"/>
            </a:lvl8pPr>
            <a:lvl9pPr>
              <a:defRPr sz="2167"/>
            </a:lvl9pPr>
          </a:lstStyle>
          <a:p>
            <a:pPr lvl="0"/>
            <a:r>
              <a:rPr lang="en-US" dirty="0"/>
              <a:t>Add bullet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6700" y="228600"/>
            <a:ext cx="11658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66700" y="1524000"/>
            <a:ext cx="5715000" cy="492919"/>
          </a:xfrm>
        </p:spPr>
        <p:txBody>
          <a:bodyPr rIns="91440" bIns="0" anchor="b"/>
          <a:lstStyle>
            <a:lvl1pPr marL="0" indent="0" algn="l">
              <a:spcBef>
                <a:spcPts val="0"/>
              </a:spcBef>
              <a:buNone/>
              <a:defRPr sz="3600" b="1" baseline="0">
                <a:solidFill>
                  <a:schemeClr val="accent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17" b="1"/>
            </a:lvl3pPr>
            <a:lvl4pPr marL="1828754" indent="0">
              <a:buNone/>
              <a:defRPr sz="2167" b="1"/>
            </a:lvl4pPr>
            <a:lvl5pPr marL="2438339" indent="0">
              <a:buNone/>
              <a:defRPr sz="2167" b="1"/>
            </a:lvl5pPr>
            <a:lvl6pPr marL="3047924" indent="0">
              <a:buNone/>
              <a:defRPr sz="2167" b="1"/>
            </a:lvl6pPr>
            <a:lvl7pPr marL="3657509" indent="0">
              <a:buNone/>
              <a:defRPr sz="2167" b="1"/>
            </a:lvl7pPr>
            <a:lvl8pPr marL="4267093" indent="0">
              <a:buNone/>
              <a:defRPr sz="2167" b="1"/>
            </a:lvl8pPr>
            <a:lvl9pPr marL="4876678" indent="0">
              <a:buNone/>
              <a:defRPr sz="2167" b="1"/>
            </a:lvl9pPr>
          </a:lstStyle>
          <a:p>
            <a:pPr lvl="0"/>
            <a:r>
              <a:rPr lang="en-US" dirty="0"/>
              <a:t>Add column title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10300" y="1524000"/>
            <a:ext cx="5715000" cy="492919"/>
          </a:xfrm>
        </p:spPr>
        <p:txBody>
          <a:bodyPr rIns="91440" bIns="0" anchor="b"/>
          <a:lstStyle>
            <a:lvl1pPr marL="0" indent="0" algn="l">
              <a:spcBef>
                <a:spcPts val="0"/>
              </a:spcBef>
              <a:buNone/>
              <a:defRPr sz="3600" b="1">
                <a:solidFill>
                  <a:schemeClr val="accent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17" b="1"/>
            </a:lvl3pPr>
            <a:lvl4pPr marL="1828754" indent="0">
              <a:buNone/>
              <a:defRPr sz="2167" b="1"/>
            </a:lvl4pPr>
            <a:lvl5pPr marL="2438339" indent="0">
              <a:buNone/>
              <a:defRPr sz="2167" b="1"/>
            </a:lvl5pPr>
            <a:lvl6pPr marL="3047924" indent="0">
              <a:buNone/>
              <a:defRPr sz="2167" b="1"/>
            </a:lvl6pPr>
            <a:lvl7pPr marL="3657509" indent="0">
              <a:buNone/>
              <a:defRPr sz="2167" b="1"/>
            </a:lvl7pPr>
            <a:lvl8pPr marL="4267093" indent="0">
              <a:buNone/>
              <a:defRPr sz="2167" b="1"/>
            </a:lvl8pPr>
            <a:lvl9pPr marL="4876678" indent="0">
              <a:buNone/>
              <a:defRPr sz="2167" b="1"/>
            </a:lvl9pPr>
          </a:lstStyle>
          <a:p>
            <a:pPr lvl="0"/>
            <a:r>
              <a:rPr lang="en-US" dirty="0"/>
              <a:t>Add column title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343F-D056-4E24-BE3D-A305BDC1A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7397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6700" y="228600"/>
            <a:ext cx="4381500" cy="1143000"/>
          </a:xfrm>
        </p:spPr>
        <p:txBody>
          <a:bodyPr anchor="ctr"/>
          <a:lstStyle>
            <a:lvl1pPr algn="l">
              <a:defRPr sz="4000" b="0"/>
            </a:lvl1pPr>
          </a:lstStyle>
          <a:p>
            <a:r>
              <a:rPr lang="en-US" dirty="0"/>
              <a:t>Add Title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00600" y="228600"/>
            <a:ext cx="7124700" cy="5829300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dirty="0"/>
              <a:t>Add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66700" y="1524000"/>
            <a:ext cx="4381500" cy="4533900"/>
          </a:xfrm>
        </p:spPr>
        <p:txBody>
          <a:bodyPr/>
          <a:lstStyle>
            <a:lvl1pPr marL="0" indent="0">
              <a:buNone/>
              <a:defRPr sz="2400"/>
            </a:lvl1pPr>
            <a:lvl2pPr marL="609585" indent="0">
              <a:buNone/>
              <a:defRPr sz="1584"/>
            </a:lvl2pPr>
            <a:lvl3pPr marL="1219170" indent="0">
              <a:buNone/>
              <a:defRPr sz="1333"/>
            </a:lvl3pPr>
            <a:lvl4pPr marL="1828754" indent="0">
              <a:buNone/>
              <a:defRPr sz="1167"/>
            </a:lvl4pPr>
            <a:lvl5pPr marL="2438339" indent="0">
              <a:buNone/>
              <a:defRPr sz="1167"/>
            </a:lvl5pPr>
            <a:lvl6pPr marL="3047924" indent="0">
              <a:buNone/>
              <a:defRPr sz="1167"/>
            </a:lvl6pPr>
            <a:lvl7pPr marL="3657509" indent="0">
              <a:buNone/>
              <a:defRPr sz="1167"/>
            </a:lvl7pPr>
            <a:lvl8pPr marL="4267093" indent="0">
              <a:buNone/>
              <a:defRPr sz="1167"/>
            </a:lvl8pPr>
            <a:lvl9pPr marL="4876678" indent="0">
              <a:buNone/>
              <a:defRPr sz="1167"/>
            </a:lvl9pPr>
          </a:lstStyle>
          <a:p>
            <a:pPr lvl="0"/>
            <a:r>
              <a:rPr lang="en-US" dirty="0"/>
              <a:t>Add sub-title text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343F-D056-4E24-BE3D-A305BDC1A2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6492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6700" y="1524000"/>
            <a:ext cx="7467600" cy="4533900"/>
          </a:xfrm>
        </p:spPr>
        <p:txBody>
          <a:bodyPr/>
          <a:lstStyle>
            <a:lvl1pPr marL="0" indent="0">
              <a:buNone/>
              <a:defRPr sz="2800"/>
            </a:lvl1pPr>
            <a:lvl2pPr marL="609585" indent="0">
              <a:buNone/>
              <a:defRPr sz="3751"/>
            </a:lvl2pPr>
            <a:lvl3pPr marL="1219170" indent="0">
              <a:buNone/>
              <a:defRPr sz="3167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886700" y="1524000"/>
            <a:ext cx="4038600" cy="4533900"/>
          </a:xfrm>
        </p:spPr>
        <p:txBody>
          <a:bodyPr/>
          <a:lstStyle>
            <a:lvl1pPr marL="0" indent="0">
              <a:buNone/>
              <a:defRPr sz="2800"/>
            </a:lvl1pPr>
            <a:lvl2pPr marL="609585" indent="0">
              <a:buNone/>
              <a:defRPr sz="1584"/>
            </a:lvl2pPr>
            <a:lvl3pPr marL="1219170" indent="0">
              <a:buNone/>
              <a:defRPr sz="1333"/>
            </a:lvl3pPr>
            <a:lvl4pPr marL="1828754" indent="0">
              <a:buNone/>
              <a:defRPr sz="1167"/>
            </a:lvl4pPr>
            <a:lvl5pPr marL="2438339" indent="0">
              <a:buNone/>
              <a:defRPr sz="1167"/>
            </a:lvl5pPr>
            <a:lvl6pPr marL="3047924" indent="0">
              <a:buNone/>
              <a:defRPr sz="1167"/>
            </a:lvl6pPr>
            <a:lvl7pPr marL="3657509" indent="0">
              <a:buNone/>
              <a:defRPr sz="1167"/>
            </a:lvl7pPr>
            <a:lvl8pPr marL="4267093" indent="0">
              <a:buNone/>
              <a:defRPr sz="1167"/>
            </a:lvl8pPr>
            <a:lvl9pPr marL="4876678" indent="0">
              <a:buNone/>
              <a:defRPr sz="1167"/>
            </a:lvl9pPr>
          </a:lstStyle>
          <a:p>
            <a:pPr lvl="0"/>
            <a:r>
              <a:rPr lang="en-US" dirty="0"/>
              <a:t>Add description text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343F-D056-4E24-BE3D-A305BDC1A23E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6700" y="228600"/>
            <a:ext cx="116586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85480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( Option A)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 bwMode="gray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195701-3067-48B4-ACC8-8F90D08E30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 bwMode="gray">
          <a:xfrm>
            <a:off x="266700" y="228600"/>
            <a:ext cx="11658600" cy="5829300"/>
          </a:xfrm>
        </p:spPr>
        <p:txBody>
          <a:bodyPr anchor="ctr"/>
          <a:lstStyle>
            <a:lvl1pPr marL="91440" indent="-91440">
              <a:buSzPct val="25000"/>
              <a:buFont typeface="Arial" panose="020B0604020202020204" pitchFamily="34" charset="0"/>
              <a:buChar char=" "/>
              <a:defRPr sz="54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599689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276975"/>
            <a:ext cx="12192000" cy="5810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829800" y="6436942"/>
            <a:ext cx="2163315" cy="26108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 bwMode="gray">
          <a:xfrm>
            <a:off x="266700" y="228600"/>
            <a:ext cx="11658600" cy="1143000"/>
          </a:xfrm>
          <a:prstGeom prst="rect">
            <a:avLst/>
          </a:prstGeom>
        </p:spPr>
        <p:txBody>
          <a:bodyPr vert="horz" lIns="0" tIns="0" rIns="91440" bIns="0" rtlCol="0" anchor="ctr">
            <a:noAutofit/>
          </a:bodyPr>
          <a:lstStyle/>
          <a:p>
            <a:r>
              <a:rPr lang="en-US" dirty="0"/>
              <a:t>Add Title Here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266700" y="1524000"/>
            <a:ext cx="11658600" cy="453390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/>
          <a:p>
            <a:pPr lvl="0"/>
            <a:r>
              <a:rPr lang="en-US" dirty="0"/>
              <a:t>Add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 bwMode="white">
          <a:xfrm>
            <a:off x="266700" y="6463554"/>
            <a:ext cx="469680" cy="27427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lnSpc>
                <a:spcPct val="80000"/>
              </a:lnSpc>
              <a:defRPr sz="1400" b="0">
                <a:solidFill>
                  <a:schemeClr val="bg1"/>
                </a:solidFill>
              </a:defRPr>
            </a:lvl1pPr>
          </a:lstStyle>
          <a:p>
            <a:fld id="{4F90343F-D056-4E24-BE3D-A305BDC1A23E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6276974"/>
            <a:ext cx="12192000" cy="0"/>
          </a:xfrm>
          <a:prstGeom prst="line">
            <a:avLst/>
          </a:prstGeom>
          <a:ln w="38100" cap="flat">
            <a:solidFill>
              <a:schemeClr val="accent3"/>
            </a:solidFill>
            <a:miter lim="800000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086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4" r:id="rId4"/>
    <p:sldLayoutId id="2147483652" r:id="rId5"/>
    <p:sldLayoutId id="2147483653" r:id="rId6"/>
    <p:sldLayoutId id="2147483661" r:id="rId7"/>
    <p:sldLayoutId id="2147483657" r:id="rId8"/>
    <p:sldLayoutId id="2147483666" r:id="rId9"/>
    <p:sldLayoutId id="2147483665" r:id="rId10"/>
    <p:sldLayoutId id="2147483664" r:id="rId11"/>
  </p:sldLayoutIdLst>
  <p:transition>
    <p:fade/>
  </p:transition>
  <p:hf hdr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4000" b="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219170" rtl="0" eaLnBrk="1" latinLnBrk="0" hangingPunct="1">
        <a:lnSpc>
          <a:spcPct val="90000"/>
        </a:lnSpc>
        <a:spcBef>
          <a:spcPts val="12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defTabSz="1219170" rtl="0" eaLnBrk="1" latinLnBrk="0" hangingPunct="1">
        <a:lnSpc>
          <a:spcPct val="90000"/>
        </a:lnSpc>
        <a:spcBef>
          <a:spcPts val="300"/>
        </a:spcBef>
        <a:buFont typeface="Tw Cen MT" panose="020B0602020104020603" pitchFamily="34" charset="0"/>
        <a:buChar char="–"/>
        <a:defRPr sz="3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822960" indent="-274320" algn="l" defTabSz="1219170" rtl="0" eaLnBrk="1" latinLnBrk="0" hangingPunct="1">
        <a:lnSpc>
          <a:spcPct val="90000"/>
        </a:lnSpc>
        <a:spcBef>
          <a:spcPts val="300"/>
        </a:spcBef>
        <a:buFont typeface="Tw Cen MT" panose="020B0602020104020603" pitchFamily="34" charset="0"/>
        <a:buChar char="–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97280" indent="-274320" algn="l" defTabSz="1219170" rtl="0" eaLnBrk="1" latinLnBrk="0" hangingPunct="1">
        <a:lnSpc>
          <a:spcPct val="90000"/>
        </a:lnSpc>
        <a:spcBef>
          <a:spcPts val="300"/>
        </a:spcBef>
        <a:buFont typeface="Tw Cen MT" panose="020B0602020104020603" pitchFamily="34" charset="0"/>
        <a:buChar char="–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371600" indent="-274320" algn="l" defTabSz="1219170" rtl="0" eaLnBrk="1" latinLnBrk="0" hangingPunct="1">
        <a:lnSpc>
          <a:spcPct val="90000"/>
        </a:lnSpc>
        <a:spcBef>
          <a:spcPts val="300"/>
        </a:spcBef>
        <a:buFont typeface="Tw Cen MT" panose="020B0602020104020603" pitchFamily="34" charset="0"/>
        <a:buChar char="–"/>
        <a:tabLst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45920" indent="-274320" algn="l" defTabSz="1219170" rtl="0" eaLnBrk="1" latinLnBrk="0" hangingPunct="1">
        <a:lnSpc>
          <a:spcPct val="90000"/>
        </a:lnSpc>
        <a:spcBef>
          <a:spcPts val="300"/>
        </a:spcBef>
        <a:buFont typeface="Tw Cen MT" panose="020B0602020104020603" pitchFamily="34" charset="0"/>
        <a:buChar char="–"/>
        <a:defRPr sz="2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20240" indent="-274320" algn="l" defTabSz="1219170" rtl="0" eaLnBrk="1" latinLnBrk="0" hangingPunct="1">
        <a:lnSpc>
          <a:spcPct val="90000"/>
        </a:lnSpc>
        <a:spcBef>
          <a:spcPts val="300"/>
        </a:spcBef>
        <a:buFont typeface="Tw Cen MT" panose="020B0602020104020603" pitchFamily="34" charset="0"/>
        <a:buChar char="–"/>
        <a:defRPr sz="2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194560" indent="-274320" algn="l" defTabSz="1219170" rtl="0" eaLnBrk="1" latinLnBrk="0" hangingPunct="1">
        <a:lnSpc>
          <a:spcPct val="90000"/>
        </a:lnSpc>
        <a:spcBef>
          <a:spcPts val="300"/>
        </a:spcBef>
        <a:buFont typeface="Tw Cen MT" panose="020B0602020104020603" pitchFamily="34" charset="0"/>
        <a:buChar char="–"/>
        <a:defRPr sz="2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468880" indent="-274320" algn="l" defTabSz="1219170" rtl="0" eaLnBrk="1" latinLnBrk="0" hangingPunct="1">
        <a:lnSpc>
          <a:spcPct val="90000"/>
        </a:lnSpc>
        <a:spcBef>
          <a:spcPts val="300"/>
        </a:spcBef>
        <a:buFont typeface="Tw Cen MT" panose="020B0602020104020603" pitchFamily="34" charset="0"/>
        <a:buChar char="–"/>
        <a:defRPr sz="2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17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17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17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1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17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17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17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17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1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8" pos="3840" userDrawn="1">
          <p15:clr>
            <a:srgbClr val="F26B43"/>
          </p15:clr>
        </p15:guide>
        <p15:guide id="9" orient="horz" pos="2160" userDrawn="1">
          <p15:clr>
            <a:srgbClr val="F26B43"/>
          </p15:clr>
        </p15:guide>
        <p15:guide id="10" pos="16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ffGebhart/LeanIXDemo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2537" y="1524815"/>
            <a:ext cx="10822763" cy="1329293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Microservice Thinking for Integration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2537" y="3262934"/>
            <a:ext cx="10822763" cy="811394"/>
          </a:xfrm>
        </p:spPr>
        <p:txBody>
          <a:bodyPr/>
          <a:lstStyle/>
          <a:p>
            <a:r>
              <a:rPr lang="en-US" dirty="0"/>
              <a:t>Jeff Gebhart, Enterprise Solution Architect</a:t>
            </a:r>
          </a:p>
          <a:p>
            <a:r>
              <a:rPr lang="en-US" dirty="0"/>
              <a:t>13-May-2020</a:t>
            </a:r>
          </a:p>
        </p:txBody>
      </p:sp>
    </p:spTree>
    <p:extLst>
      <p:ext uri="{BB962C8B-B14F-4D97-AF65-F5344CB8AC3E}">
        <p14:creationId xmlns:p14="http://schemas.microsoft.com/office/powerpoint/2010/main" val="109822912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28600"/>
            <a:ext cx="11658600" cy="694189"/>
          </a:xfrm>
        </p:spPr>
        <p:txBody>
          <a:bodyPr/>
          <a:lstStyle/>
          <a:p>
            <a:r>
              <a:rPr lang="en-US" dirty="0"/>
              <a:t>Elements of THIN (AWS Components)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699" y="1174459"/>
            <a:ext cx="9017260" cy="4883441"/>
          </a:xfrm>
        </p:spPr>
        <p:txBody>
          <a:bodyPr/>
          <a:lstStyle/>
          <a:p>
            <a:r>
              <a:rPr lang="en-US" dirty="0"/>
              <a:t>Virtual Private Cloud (VPC)</a:t>
            </a:r>
          </a:p>
          <a:p>
            <a:pPr lvl="1"/>
            <a:r>
              <a:rPr lang="en-US" dirty="0"/>
              <a:t>The networking that your systems run on</a:t>
            </a:r>
          </a:p>
          <a:p>
            <a:pPr lvl="1"/>
            <a:r>
              <a:rPr lang="en-US" dirty="0"/>
              <a:t>Can configure a direct VPN from AWS to your site (so systems elements can run “behind the firewall)</a:t>
            </a:r>
          </a:p>
          <a:p>
            <a:pPr lvl="1"/>
            <a:r>
              <a:rPr lang="en-US" dirty="0"/>
              <a:t>Segregate your systems so only those that need direct access are behind the firewall, others are outside</a:t>
            </a:r>
          </a:p>
          <a:p>
            <a:pPr lvl="1"/>
            <a:r>
              <a:rPr lang="en-US" dirty="0"/>
              <a:t>Strict control of access between systems as well (</a:t>
            </a:r>
            <a:r>
              <a:rPr lang="en-US" dirty="0" err="1"/>
              <a:t>microsegmentation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266700" y="6505742"/>
            <a:ext cx="469680" cy="211339"/>
          </a:xfrm>
        </p:spPr>
        <p:txBody>
          <a:bodyPr/>
          <a:lstStyle/>
          <a:p>
            <a:fld id="{4F90343F-D056-4E24-BE3D-A305BDC1A23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43C1145-0854-4359-AECB-5595B8441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114" y="1998290"/>
            <a:ext cx="1776217" cy="251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63184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28600"/>
            <a:ext cx="11658600" cy="694189"/>
          </a:xfrm>
        </p:spPr>
        <p:txBody>
          <a:bodyPr/>
          <a:lstStyle/>
          <a:p>
            <a:r>
              <a:rPr lang="en-US" dirty="0"/>
              <a:t>Walk-through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266700" y="6505742"/>
            <a:ext cx="469680" cy="211339"/>
          </a:xfrm>
        </p:spPr>
        <p:txBody>
          <a:bodyPr/>
          <a:lstStyle/>
          <a:p>
            <a:fld id="{4F90343F-D056-4E24-BE3D-A305BDC1A23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94DB18-922C-4F1A-AD18-35536EF1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476" y="726617"/>
            <a:ext cx="6039484" cy="523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83854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28600"/>
            <a:ext cx="11658600" cy="694189"/>
          </a:xfrm>
        </p:spPr>
        <p:txBody>
          <a:bodyPr/>
          <a:lstStyle/>
          <a:p>
            <a:r>
              <a:rPr lang="en-US" dirty="0"/>
              <a:t>Implementing Hub-and-Spoke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174459"/>
            <a:ext cx="11658600" cy="4883441"/>
          </a:xfrm>
        </p:spPr>
        <p:txBody>
          <a:bodyPr/>
          <a:lstStyle/>
          <a:p>
            <a:r>
              <a:rPr lang="en-US" dirty="0"/>
              <a:t>iPaaS</a:t>
            </a:r>
          </a:p>
          <a:p>
            <a:pPr lvl="1"/>
            <a:r>
              <a:rPr lang="en-US" dirty="0"/>
              <a:t>Integration Platform As A Service</a:t>
            </a:r>
          </a:p>
          <a:p>
            <a:pPr lvl="1"/>
            <a:r>
              <a:rPr lang="en-US" dirty="0"/>
              <a:t>Industry examples:</a:t>
            </a:r>
          </a:p>
          <a:p>
            <a:pPr lvl="2"/>
            <a:r>
              <a:rPr lang="en-US" dirty="0"/>
              <a:t>Jitterbit</a:t>
            </a:r>
          </a:p>
          <a:p>
            <a:pPr lvl="2"/>
            <a:r>
              <a:rPr lang="en-US" dirty="0" err="1"/>
              <a:t>Mulesoft</a:t>
            </a:r>
            <a:endParaRPr lang="en-US" dirty="0"/>
          </a:p>
          <a:p>
            <a:pPr lvl="2"/>
            <a:r>
              <a:rPr lang="en-US" dirty="0"/>
              <a:t>Informatica</a:t>
            </a:r>
          </a:p>
          <a:p>
            <a:pPr lvl="2"/>
            <a:r>
              <a:rPr lang="en-US" dirty="0"/>
              <a:t>Dell BOOMI</a:t>
            </a:r>
          </a:p>
          <a:p>
            <a:pPr lvl="1"/>
            <a:r>
              <a:rPr lang="en-US" dirty="0"/>
              <a:t>These all create links from the iPaaS to each application</a:t>
            </a:r>
          </a:p>
          <a:p>
            <a:pPr lvl="1"/>
            <a:r>
              <a:rPr lang="en-US" dirty="0"/>
              <a:t>Significantly Simpler setup, less code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266700" y="6505742"/>
            <a:ext cx="469680" cy="211339"/>
          </a:xfrm>
        </p:spPr>
        <p:txBody>
          <a:bodyPr/>
          <a:lstStyle/>
          <a:p>
            <a:fld id="{4F90343F-D056-4E24-BE3D-A305BDC1A23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43742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45CF7-AB9B-4A1E-90E0-71826720B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8832C-1419-443D-917F-168053A18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Slides available at </a:t>
            </a:r>
            <a:r>
              <a:rPr lang="en-US" dirty="0">
                <a:hlinkClick r:id="rId2"/>
              </a:rPr>
              <a:t>https://github.com/JeffGebhart/LeanIXDemo</a:t>
            </a:r>
            <a:endParaRPr lang="en-US" dirty="0"/>
          </a:p>
          <a:p>
            <a:r>
              <a:rPr lang="en-US" dirty="0"/>
              <a:t>I’ll be adding some code samples as well </a:t>
            </a:r>
            <a:r>
              <a:rPr lang="en-US"/>
              <a:t>this afternoon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E090E-53E5-4449-B5F1-1869908F4B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90343F-D056-4E24-BE3D-A305BDC1A23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29882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28600"/>
            <a:ext cx="11658600" cy="694189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174459"/>
            <a:ext cx="11658600" cy="4883441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Problem:</a:t>
            </a:r>
          </a:p>
          <a:p>
            <a:pPr lvl="1"/>
            <a:r>
              <a:rPr lang="en-US" dirty="0"/>
              <a:t>Breaking up a monolithic in-house developed application into multiple COTS applications</a:t>
            </a:r>
          </a:p>
          <a:p>
            <a:pPr lvl="1"/>
            <a:r>
              <a:rPr lang="en-US" dirty="0"/>
              <a:t>Monolithic components have intrinsic access to data from other modules</a:t>
            </a:r>
          </a:p>
          <a:p>
            <a:pPr lvl="1"/>
            <a:r>
              <a:rPr lang="en-US" dirty="0"/>
              <a:t>Avoiding creating a bigger headache with integration maintenance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266700" y="6505742"/>
            <a:ext cx="469680" cy="211339"/>
          </a:xfrm>
        </p:spPr>
        <p:txBody>
          <a:bodyPr/>
          <a:lstStyle/>
          <a:p>
            <a:fld id="{4F90343F-D056-4E24-BE3D-A305BDC1A23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57221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28600"/>
            <a:ext cx="11658600" cy="694189"/>
          </a:xfrm>
        </p:spPr>
        <p:txBody>
          <a:bodyPr/>
          <a:lstStyle/>
          <a:p>
            <a:r>
              <a:rPr lang="en-US" dirty="0"/>
              <a:t>Point-to-Point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174459"/>
            <a:ext cx="5294345" cy="4883441"/>
          </a:xfrm>
        </p:spPr>
        <p:txBody>
          <a:bodyPr/>
          <a:lstStyle/>
          <a:p>
            <a:pPr lvl="2"/>
            <a:r>
              <a:rPr lang="en-US" dirty="0"/>
              <a:t>Each application sends and receives data from other applications</a:t>
            </a:r>
          </a:p>
          <a:p>
            <a:pPr lvl="2"/>
            <a:r>
              <a:rPr lang="en-US" dirty="0"/>
              <a:t>Usually need to be custom-made for each pair of applications</a:t>
            </a:r>
          </a:p>
          <a:p>
            <a:pPr lvl="2"/>
            <a:r>
              <a:rPr lang="en-US" dirty="0"/>
              <a:t>Usually pretty quick and simple for small number of apps</a:t>
            </a:r>
          </a:p>
          <a:p>
            <a:pPr lvl="2"/>
            <a:r>
              <a:rPr lang="en-US" dirty="0"/>
              <a:t>Rapidly devolves into a mess with too many apps</a:t>
            </a:r>
          </a:p>
          <a:p>
            <a:pPr lvl="2"/>
            <a:r>
              <a:rPr lang="en-US" dirty="0"/>
              <a:t># of integrations grows 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lvl="2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266700" y="6505742"/>
            <a:ext cx="469680" cy="211339"/>
          </a:xfrm>
        </p:spPr>
        <p:txBody>
          <a:bodyPr/>
          <a:lstStyle/>
          <a:p>
            <a:fld id="{4F90343F-D056-4E24-BE3D-A305BDC1A23E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60BDEB-CFCB-4CD8-A29E-C16489EFC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957" y="755779"/>
            <a:ext cx="4668402" cy="520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9781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28600"/>
            <a:ext cx="11658600" cy="694189"/>
          </a:xfrm>
        </p:spPr>
        <p:txBody>
          <a:bodyPr/>
          <a:lstStyle/>
          <a:p>
            <a:r>
              <a:rPr lang="en-US" dirty="0"/>
              <a:t>Hub-and-Spoke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174459"/>
            <a:ext cx="5294345" cy="4883441"/>
          </a:xfrm>
        </p:spPr>
        <p:txBody>
          <a:bodyPr/>
          <a:lstStyle/>
          <a:p>
            <a:r>
              <a:rPr lang="en-US" dirty="0"/>
              <a:t>Hub-and-Spoke</a:t>
            </a:r>
          </a:p>
          <a:p>
            <a:pPr lvl="2"/>
            <a:r>
              <a:rPr lang="en-US" dirty="0"/>
              <a:t>A central orchestrator sends and receives all data</a:t>
            </a:r>
          </a:p>
          <a:p>
            <a:pPr lvl="2"/>
            <a:r>
              <a:rPr lang="en-US" dirty="0"/>
              <a:t>Each App integrates with the central orchestrator</a:t>
            </a:r>
          </a:p>
          <a:p>
            <a:pPr lvl="2"/>
            <a:r>
              <a:rPr lang="en-US" dirty="0"/>
              <a:t>Applications are abstracted from each other</a:t>
            </a:r>
          </a:p>
          <a:p>
            <a:pPr lvl="2"/>
            <a:r>
              <a:rPr lang="en-US" dirty="0"/>
              <a:t># of integrations grows O(n)</a:t>
            </a:r>
          </a:p>
          <a:p>
            <a:pPr lvl="2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266700" y="6505742"/>
            <a:ext cx="469680" cy="211339"/>
          </a:xfrm>
        </p:spPr>
        <p:txBody>
          <a:bodyPr/>
          <a:lstStyle/>
          <a:p>
            <a:fld id="{4F90343F-D056-4E24-BE3D-A305BDC1A23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02B2E7-1ACA-4E24-BEBA-A01F91BD2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025" y="138793"/>
            <a:ext cx="5629275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9610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28600"/>
            <a:ext cx="11658600" cy="694189"/>
          </a:xfrm>
        </p:spPr>
        <p:txBody>
          <a:bodyPr/>
          <a:lstStyle/>
          <a:p>
            <a:r>
              <a:rPr lang="en-US" dirty="0"/>
              <a:t>Build Your Own iPaaS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174459"/>
            <a:ext cx="11658600" cy="4883441"/>
          </a:xfrm>
        </p:spPr>
        <p:txBody>
          <a:bodyPr/>
          <a:lstStyle/>
          <a:p>
            <a:r>
              <a:rPr lang="en-US" dirty="0"/>
              <a:t>Helpful to learn your integration needs and determine your needs for a full iPaaS</a:t>
            </a:r>
          </a:p>
          <a:p>
            <a:r>
              <a:rPr lang="en-US" dirty="0"/>
              <a:t>Can be built in a “Serverless” way</a:t>
            </a:r>
          </a:p>
          <a:p>
            <a:r>
              <a:rPr lang="en-US" dirty="0"/>
              <a:t>Example here is built in AWS, however the same functionality exists in all major public cloud providers (GCP, Azure)</a:t>
            </a:r>
          </a:p>
          <a:p>
            <a:r>
              <a:rPr lang="en-US" dirty="0"/>
              <a:t>Ours is called “THIN” (TeamHealth Integration Network)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266700" y="6505742"/>
            <a:ext cx="469680" cy="211339"/>
          </a:xfrm>
        </p:spPr>
        <p:txBody>
          <a:bodyPr/>
          <a:lstStyle/>
          <a:p>
            <a:fld id="{4F90343F-D056-4E24-BE3D-A305BDC1A23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53365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28600"/>
            <a:ext cx="11658600" cy="694189"/>
          </a:xfrm>
        </p:spPr>
        <p:txBody>
          <a:bodyPr/>
          <a:lstStyle/>
          <a:p>
            <a:r>
              <a:rPr lang="en-US" dirty="0"/>
              <a:t>Elements of THIN (AWS Components)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174459"/>
            <a:ext cx="5163716" cy="4883441"/>
          </a:xfrm>
        </p:spPr>
        <p:txBody>
          <a:bodyPr/>
          <a:lstStyle/>
          <a:p>
            <a:r>
              <a:rPr lang="en-US" dirty="0"/>
              <a:t>API Gateway</a:t>
            </a:r>
          </a:p>
          <a:p>
            <a:pPr lvl="1"/>
            <a:r>
              <a:rPr lang="en-US" dirty="0"/>
              <a:t>Used for receiving web communications</a:t>
            </a:r>
          </a:p>
          <a:p>
            <a:pPr lvl="1"/>
            <a:r>
              <a:rPr lang="en-US" dirty="0"/>
              <a:t>Very affordable, no server infrastructure</a:t>
            </a:r>
          </a:p>
          <a:p>
            <a:pPr lvl="1"/>
            <a:r>
              <a:rPr lang="en-US" dirty="0"/>
              <a:t>Works with HTTPS for secure communications</a:t>
            </a:r>
          </a:p>
          <a:p>
            <a:pPr lvl="1"/>
            <a:r>
              <a:rPr lang="en-US" dirty="0"/>
              <a:t>Default support for API Keys for authentication, can build custom authentication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266700" y="6505742"/>
            <a:ext cx="469680" cy="211339"/>
          </a:xfrm>
        </p:spPr>
        <p:txBody>
          <a:bodyPr/>
          <a:lstStyle/>
          <a:p>
            <a:fld id="{4F90343F-D056-4E24-BE3D-A305BDC1A23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C36604-0DA9-471C-A843-62D3E4CBB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711" y="2200275"/>
            <a:ext cx="295275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34023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28600"/>
            <a:ext cx="11658600" cy="694189"/>
          </a:xfrm>
        </p:spPr>
        <p:txBody>
          <a:bodyPr/>
          <a:lstStyle/>
          <a:p>
            <a:r>
              <a:rPr lang="en-US" dirty="0"/>
              <a:t>Elements of THIN (AWS Components)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174459"/>
            <a:ext cx="7291096" cy="4883441"/>
          </a:xfrm>
        </p:spPr>
        <p:txBody>
          <a:bodyPr/>
          <a:lstStyle/>
          <a:p>
            <a:r>
              <a:rPr lang="en-US" dirty="0"/>
              <a:t>Simple Notification Services (SNS)</a:t>
            </a:r>
          </a:p>
          <a:p>
            <a:pPr lvl="1"/>
            <a:r>
              <a:rPr lang="en-US" dirty="0"/>
              <a:t>Used for “fan out” of messages</a:t>
            </a:r>
          </a:p>
          <a:p>
            <a:pPr lvl="1"/>
            <a:r>
              <a:rPr lang="en-US" dirty="0"/>
              <a:t>Each message is passed to one or more “subscribers”</a:t>
            </a:r>
          </a:p>
          <a:p>
            <a:pPr lvl="1"/>
            <a:r>
              <a:rPr lang="en-US" dirty="0"/>
              <a:t>Receivers can be:</a:t>
            </a:r>
          </a:p>
          <a:p>
            <a:pPr lvl="2"/>
            <a:r>
              <a:rPr lang="en-US" dirty="0"/>
              <a:t>Email</a:t>
            </a:r>
          </a:p>
          <a:p>
            <a:pPr lvl="2"/>
            <a:r>
              <a:rPr lang="en-US" dirty="0"/>
              <a:t>SMS</a:t>
            </a:r>
          </a:p>
          <a:p>
            <a:pPr lvl="2"/>
            <a:r>
              <a:rPr lang="en-US" dirty="0"/>
              <a:t>Queues</a:t>
            </a:r>
          </a:p>
          <a:p>
            <a:pPr lvl="2"/>
            <a:r>
              <a:rPr lang="en-US" dirty="0"/>
              <a:t>Functions</a:t>
            </a:r>
          </a:p>
          <a:p>
            <a:pPr lvl="2"/>
            <a:r>
              <a:rPr lang="en-US" dirty="0"/>
              <a:t>More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266700" y="6505742"/>
            <a:ext cx="469680" cy="211339"/>
          </a:xfrm>
        </p:spPr>
        <p:txBody>
          <a:bodyPr/>
          <a:lstStyle/>
          <a:p>
            <a:fld id="{4F90343F-D056-4E24-BE3D-A305BDC1A23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A8541-4889-4A2E-AF6E-27D03049B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253" y="2169075"/>
            <a:ext cx="213360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2057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28600"/>
            <a:ext cx="11658600" cy="694189"/>
          </a:xfrm>
        </p:spPr>
        <p:txBody>
          <a:bodyPr/>
          <a:lstStyle/>
          <a:p>
            <a:r>
              <a:rPr lang="en-US" dirty="0"/>
              <a:t>Elements of THIN (AWS Components)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174459"/>
            <a:ext cx="7291096" cy="4883441"/>
          </a:xfrm>
        </p:spPr>
        <p:txBody>
          <a:bodyPr/>
          <a:lstStyle/>
          <a:p>
            <a:r>
              <a:rPr lang="en-US" dirty="0"/>
              <a:t>Simple Queuing Services (SQS)</a:t>
            </a:r>
          </a:p>
          <a:p>
            <a:pPr lvl="1"/>
            <a:r>
              <a:rPr lang="en-US" dirty="0"/>
              <a:t>Reliable message delivery</a:t>
            </a:r>
          </a:p>
          <a:p>
            <a:pPr lvl="1"/>
            <a:r>
              <a:rPr lang="en-US" dirty="0"/>
              <a:t>Each message received is processed once</a:t>
            </a:r>
          </a:p>
          <a:p>
            <a:pPr lvl="1"/>
            <a:r>
              <a:rPr lang="en-US" dirty="0"/>
              <a:t>Can be configured for polling (pull) or to push messages once received</a:t>
            </a:r>
          </a:p>
          <a:p>
            <a:pPr lvl="1"/>
            <a:r>
              <a:rPr lang="en-US" dirty="0"/>
              <a:t>Support batching of messages and retry of failed messages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266700" y="6505742"/>
            <a:ext cx="469680" cy="211339"/>
          </a:xfrm>
        </p:spPr>
        <p:txBody>
          <a:bodyPr/>
          <a:lstStyle/>
          <a:p>
            <a:fld id="{4F90343F-D056-4E24-BE3D-A305BDC1A23E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D466799-7F7C-4467-ADDD-5BE8E0510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278" y="1560059"/>
            <a:ext cx="2725705" cy="336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43561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28600"/>
            <a:ext cx="11658600" cy="694189"/>
          </a:xfrm>
        </p:spPr>
        <p:txBody>
          <a:bodyPr/>
          <a:lstStyle/>
          <a:p>
            <a:r>
              <a:rPr lang="en-US" dirty="0"/>
              <a:t>Elements of THIN (AWS Components)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699" y="1174459"/>
            <a:ext cx="9017260" cy="4883441"/>
          </a:xfrm>
        </p:spPr>
        <p:txBody>
          <a:bodyPr/>
          <a:lstStyle/>
          <a:p>
            <a:r>
              <a:rPr lang="en-US" dirty="0"/>
              <a:t>AWS Lambda</a:t>
            </a:r>
          </a:p>
          <a:p>
            <a:pPr lvl="1"/>
            <a:r>
              <a:rPr lang="en-US" dirty="0"/>
              <a:t>The heart of your serverless architecture</a:t>
            </a:r>
          </a:p>
          <a:p>
            <a:pPr lvl="1"/>
            <a:r>
              <a:rPr lang="en-US" dirty="0"/>
              <a:t>Allows you to deploy code to AWS Cloud</a:t>
            </a:r>
          </a:p>
          <a:p>
            <a:pPr lvl="1"/>
            <a:r>
              <a:rPr lang="en-US" dirty="0"/>
              <a:t>Pay only for runtime/memory allocation, no cost for idling</a:t>
            </a:r>
          </a:p>
          <a:p>
            <a:pPr lvl="1"/>
            <a:r>
              <a:rPr lang="en-US" dirty="0"/>
              <a:t>Scales automatically, more requests = more compute</a:t>
            </a:r>
          </a:p>
          <a:p>
            <a:pPr lvl="1"/>
            <a:r>
              <a:rPr lang="en-US" dirty="0"/>
              <a:t>Multiple languages: C#, Java, Node.js, Python, Ruby, Go</a:t>
            </a:r>
          </a:p>
          <a:p>
            <a:pPr lvl="1"/>
            <a:r>
              <a:rPr lang="en-US" dirty="0"/>
              <a:t>Triggered from API Gateway, SNS or SQS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266700" y="6505742"/>
            <a:ext cx="469680" cy="211339"/>
          </a:xfrm>
        </p:spPr>
        <p:txBody>
          <a:bodyPr/>
          <a:lstStyle/>
          <a:p>
            <a:fld id="{4F90343F-D056-4E24-BE3D-A305BDC1A23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FB47F2-F7C2-4D33-8C64-0AFD47816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7266" y="2593602"/>
            <a:ext cx="238125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860418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eamHealth MDNLC16">
  <a:themeElements>
    <a:clrScheme name="TeamHealth">
      <a:dk1>
        <a:srgbClr val="000000"/>
      </a:dk1>
      <a:lt1>
        <a:srgbClr val="FFFFFF"/>
      </a:lt1>
      <a:dk2>
        <a:srgbClr val="002375"/>
      </a:dk2>
      <a:lt2>
        <a:srgbClr val="F2F2F2"/>
      </a:lt2>
      <a:accent1>
        <a:srgbClr val="0057B8"/>
      </a:accent1>
      <a:accent2>
        <a:srgbClr val="00388E"/>
      </a:accent2>
      <a:accent3>
        <a:srgbClr val="FDB71B"/>
      </a:accent3>
      <a:accent4>
        <a:srgbClr val="807F80"/>
      </a:accent4>
      <a:accent5>
        <a:srgbClr val="009A44"/>
      </a:accent5>
      <a:accent6>
        <a:srgbClr val="69B3E7"/>
      </a:accent6>
      <a:hlink>
        <a:srgbClr val="0057B8"/>
      </a:hlink>
      <a:folHlink>
        <a:srgbClr val="43434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21920" tIns="60960" rIns="121920" bIns="60960" rtlCol="0" anchor="ctr"/>
      <a:lstStyle>
        <a:defPPr algn="ctr">
          <a:defRPr sz="3200" dirty="0">
            <a:solidFill>
              <a:schemeClr val="bg1"/>
            </a:solidFill>
          </a:defRPr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  <a:lnDef>
      <a:spPr>
        <a:ln w="19050">
          <a:solidFill>
            <a:schemeClr val="tx2"/>
          </a:solidFill>
        </a:ln>
        <a:effectLst/>
      </a:spPr>
      <a:bodyPr/>
      <a:lstStyle/>
      <a:style>
        <a:lnRef idx="2">
          <a:schemeClr val="accent2"/>
        </a:lnRef>
        <a:fillRef idx="0">
          <a:schemeClr val="accent2"/>
        </a:fillRef>
        <a:effectRef idx="1">
          <a:schemeClr val="accent2"/>
        </a:effectRef>
        <a:fontRef idx="minor">
          <a:schemeClr val="tx1"/>
        </a:fontRef>
      </a:style>
    </a:lnDef>
    <a:txDef>
      <a:spPr>
        <a:noFill/>
      </a:spPr>
      <a:bodyPr wrap="square" lIns="121920" tIns="60960" rIns="121920" bIns="60960" rtlCol="0">
        <a:noAutofit/>
      </a:bodyPr>
      <a:lstStyle>
        <a:defPPr algn="ctr">
          <a:defRPr sz="3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Template 16.9.pptx" id="{C0D92D96-963E-4E32-A422-4439A84E234B}" vid="{B3548F9F-192B-48FF-9373-93AC534A2922}"/>
    </a:ext>
  </a:extLst>
</a:theme>
</file>

<file path=ppt/theme/theme2.xml><?xml version="1.0" encoding="utf-8"?>
<a:theme xmlns:a="http://schemas.openxmlformats.org/drawingml/2006/main" name="Office Theme">
  <a:themeElements>
    <a:clrScheme name="TeamHealth MDNLC16">
      <a:dk1>
        <a:srgbClr val="000000"/>
      </a:dk1>
      <a:lt1>
        <a:srgbClr val="FFFFFF"/>
      </a:lt1>
      <a:dk2>
        <a:srgbClr val="002375"/>
      </a:dk2>
      <a:lt2>
        <a:srgbClr val="F2F2F2"/>
      </a:lt2>
      <a:accent1>
        <a:srgbClr val="0057B8"/>
      </a:accent1>
      <a:accent2>
        <a:srgbClr val="00388E"/>
      </a:accent2>
      <a:accent3>
        <a:srgbClr val="FDB71B"/>
      </a:accent3>
      <a:accent4>
        <a:srgbClr val="807F80"/>
      </a:accent4>
      <a:accent5>
        <a:srgbClr val="009A44"/>
      </a:accent5>
      <a:accent6>
        <a:srgbClr val="69B3E7"/>
      </a:accent6>
      <a:hlink>
        <a:srgbClr val="0057B8"/>
      </a:hlink>
      <a:folHlink>
        <a:srgbClr val="43434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amHealth MDNLC16">
      <a:dk1>
        <a:srgbClr val="000000"/>
      </a:dk1>
      <a:lt1>
        <a:srgbClr val="FFFFFF"/>
      </a:lt1>
      <a:dk2>
        <a:srgbClr val="002375"/>
      </a:dk2>
      <a:lt2>
        <a:srgbClr val="F2F2F2"/>
      </a:lt2>
      <a:accent1>
        <a:srgbClr val="0057B8"/>
      </a:accent1>
      <a:accent2>
        <a:srgbClr val="00388E"/>
      </a:accent2>
      <a:accent3>
        <a:srgbClr val="FDB71B"/>
      </a:accent3>
      <a:accent4>
        <a:srgbClr val="807F80"/>
      </a:accent4>
      <a:accent5>
        <a:srgbClr val="009A44"/>
      </a:accent5>
      <a:accent6>
        <a:srgbClr val="69B3E7"/>
      </a:accent6>
      <a:hlink>
        <a:srgbClr val="0057B8"/>
      </a:hlink>
      <a:folHlink>
        <a:srgbClr val="43434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TeamHealth Template 16.9</Template>
  <TotalTime>248</TotalTime>
  <Words>513</Words>
  <Application>Microsoft Office PowerPoint</Application>
  <PresentationFormat>Widescreen</PresentationFormat>
  <Paragraphs>89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Tw Cen MT</vt:lpstr>
      <vt:lpstr>TeamHealth MDNLC16</vt:lpstr>
      <vt:lpstr>Microservice Thinking for Integration</vt:lpstr>
      <vt:lpstr>Overview</vt:lpstr>
      <vt:lpstr>Point-to-Point</vt:lpstr>
      <vt:lpstr>Hub-and-Spoke</vt:lpstr>
      <vt:lpstr>Build Your Own iPaaS</vt:lpstr>
      <vt:lpstr>Elements of THIN (AWS Components)</vt:lpstr>
      <vt:lpstr>Elements of THIN (AWS Components)</vt:lpstr>
      <vt:lpstr>Elements of THIN (AWS Components)</vt:lpstr>
      <vt:lpstr>Elements of THIN (AWS Components)</vt:lpstr>
      <vt:lpstr>Elements of THIN (AWS Components)</vt:lpstr>
      <vt:lpstr>Walk-through</vt:lpstr>
      <vt:lpstr>Implementing Hub-and-Spoke</vt:lpstr>
      <vt:lpstr>Questions</vt:lpstr>
    </vt:vector>
  </TitlesOfParts>
  <Company>TeamHealth</Company>
  <LinksUpToDate>false</LinksUpToDate>
  <SharedDoc>false</SharedDoc>
  <HyperlinkBase>www.teamhealth.com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 Thinking for Integration</dc:title>
  <dc:creator>Jeff Gebhart</dc:creator>
  <dc:description>PowerPoint Template Optimized By:
TLC Creative Services, Inc.
www.tlccreative.com</dc:description>
  <cp:lastModifiedBy>Jeff Gebhart</cp:lastModifiedBy>
  <cp:revision>11</cp:revision>
  <dcterms:created xsi:type="dcterms:W3CDTF">2020-05-05T15:30:37Z</dcterms:created>
  <dcterms:modified xsi:type="dcterms:W3CDTF">2020-05-13T15:41:00Z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4577246</vt:lpwstr>
  </property>
  <property fmtid="{D5CDD505-2E9C-101B-9397-08002B2CF9AE}" pid="3" name="NXPowerLiteSettings">
    <vt:lpwstr>C980073804F000</vt:lpwstr>
  </property>
  <property fmtid="{D5CDD505-2E9C-101B-9397-08002B2CF9AE}" pid="4" name="NXPowerLiteVersion">
    <vt:lpwstr>D7.0.1</vt:lpwstr>
  </property>
</Properties>
</file>